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7" r:id="rId5"/>
    <p:sldId id="264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9" r:id="rId14"/>
    <p:sldId id="279" r:id="rId15"/>
    <p:sldId id="265" r:id="rId16"/>
    <p:sldId id="278" r:id="rId17"/>
    <p:sldId id="268" r:id="rId18"/>
    <p:sldId id="277" r:id="rId19"/>
    <p:sldId id="293" r:id="rId20"/>
    <p:sldId id="294" r:id="rId21"/>
    <p:sldId id="261" r:id="rId22"/>
    <p:sldId id="280" r:id="rId23"/>
    <p:sldId id="281" r:id="rId24"/>
    <p:sldId id="282" r:id="rId25"/>
    <p:sldId id="283" r:id="rId26"/>
    <p:sldId id="266" r:id="rId27"/>
    <p:sldId id="291" r:id="rId28"/>
    <p:sldId id="284" r:id="rId29"/>
    <p:sldId id="285" r:id="rId30"/>
    <p:sldId id="287" r:id="rId31"/>
    <p:sldId id="288" r:id="rId32"/>
    <p:sldId id="290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87" d="100"/>
          <a:sy n="87" d="100"/>
        </p:scale>
        <p:origin x="-1238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FA8C44-1D2F-42D2-A379-F374B336D324}" type="datetimeFigureOut">
              <a:rPr lang="es-ES" smtClean="0"/>
              <a:t>18/10/2013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969CA6-6418-4760-A922-413F512631C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3100" b="1" dirty="0"/>
              <a:t>PROGRAMAS Y METODOLOGÍAS PARA </a:t>
            </a:r>
            <a:r>
              <a:rPr lang="es-ES" sz="3100" b="1" dirty="0" smtClean="0"/>
              <a:t>APRENDER A EMPRENDER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Madrid 30 de septiembre de 2013</a:t>
            </a:r>
          </a:p>
          <a:p>
            <a:r>
              <a:rPr lang="es-ES" dirty="0" smtClean="0"/>
              <a:t>Jornadas UECoE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39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Innovación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Iniciar acciones nuevas a </a:t>
            </a:r>
            <a:r>
              <a:rPr lang="es-ES" dirty="0" smtClean="0"/>
              <a:t>partir de </a:t>
            </a:r>
            <a:r>
              <a:rPr lang="es-ES" dirty="0"/>
              <a:t>conocimientos </a:t>
            </a:r>
            <a:r>
              <a:rPr lang="es-ES" dirty="0" smtClean="0"/>
              <a:t>previos</a:t>
            </a:r>
          </a:p>
          <a:p>
            <a:r>
              <a:rPr lang="es-ES" dirty="0" smtClean="0"/>
              <a:t>Ser </a:t>
            </a:r>
            <a:r>
              <a:rPr lang="es-ES" dirty="0"/>
              <a:t>creativo en ideas, </a:t>
            </a:r>
            <a:r>
              <a:rPr lang="es-ES" dirty="0" smtClean="0"/>
              <a:t>procesos y </a:t>
            </a:r>
            <a:r>
              <a:rPr lang="es-ES" dirty="0"/>
              <a:t>acciones</a:t>
            </a:r>
          </a:p>
          <a:p>
            <a:r>
              <a:rPr lang="es-ES" dirty="0" smtClean="0"/>
              <a:t>Generar </a:t>
            </a:r>
            <a:r>
              <a:rPr lang="es-ES" dirty="0"/>
              <a:t>cambio y abrir perspectivas</a:t>
            </a:r>
          </a:p>
          <a:p>
            <a:r>
              <a:rPr lang="es-ES" dirty="0" smtClean="0"/>
              <a:t>Planificar </a:t>
            </a:r>
            <a:r>
              <a:rPr lang="es-ES" dirty="0"/>
              <a:t>y llevar a cabo proyectos</a:t>
            </a:r>
          </a:p>
          <a:p>
            <a:r>
              <a:rPr lang="es-ES" dirty="0" smtClean="0"/>
              <a:t>Trabajar </a:t>
            </a:r>
            <a:r>
              <a:rPr lang="es-ES" dirty="0"/>
              <a:t>la visión de futuro</a:t>
            </a:r>
          </a:p>
        </p:txBody>
      </p:sp>
    </p:spTree>
    <p:extLst>
      <p:ext uri="{BB962C8B-B14F-4D97-AF65-F5344CB8AC3E}">
        <p14:creationId xmlns:p14="http://schemas.microsoft.com/office/powerpoint/2010/main" val="26905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Habilidades empresariales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985668"/>
          </a:xfrm>
        </p:spPr>
        <p:txBody>
          <a:bodyPr>
            <a:normAutofit fontScale="92500"/>
          </a:bodyPr>
          <a:lstStyle/>
          <a:p>
            <a:endParaRPr lang="es-ES" dirty="0"/>
          </a:p>
          <a:p>
            <a:r>
              <a:rPr lang="es-ES" dirty="0"/>
              <a:t>Definir el objeto de negocio y la </a:t>
            </a:r>
            <a:r>
              <a:rPr lang="es-ES" dirty="0" smtClean="0"/>
              <a:t>estrategia competitiva</a:t>
            </a:r>
            <a:endParaRPr lang="es-ES" dirty="0"/>
          </a:p>
          <a:p>
            <a:r>
              <a:rPr lang="es-ES" dirty="0" smtClean="0"/>
              <a:t>Gestionar </a:t>
            </a:r>
            <a:r>
              <a:rPr lang="es-ES" dirty="0"/>
              <a:t>los aspectos </a:t>
            </a:r>
            <a:r>
              <a:rPr lang="es-ES" dirty="0" smtClean="0"/>
              <a:t>económico-financieros</a:t>
            </a:r>
            <a:endParaRPr lang="es-ES" dirty="0"/>
          </a:p>
          <a:p>
            <a:r>
              <a:rPr lang="es-ES" dirty="0" smtClean="0"/>
              <a:t>Gestionar </a:t>
            </a:r>
            <a:r>
              <a:rPr lang="es-ES" dirty="0"/>
              <a:t>los recursos </a:t>
            </a:r>
            <a:r>
              <a:rPr lang="es-ES" dirty="0" smtClean="0"/>
              <a:t>humanos</a:t>
            </a:r>
            <a:endParaRPr lang="es-ES" dirty="0"/>
          </a:p>
          <a:p>
            <a:r>
              <a:rPr lang="es-ES" dirty="0"/>
              <a:t>Desarrollar los procesos vinculados a </a:t>
            </a:r>
            <a:r>
              <a:rPr lang="es-ES" dirty="0" smtClean="0"/>
              <a:t>la actividad</a:t>
            </a:r>
            <a:endParaRPr lang="es-ES" dirty="0"/>
          </a:p>
          <a:p>
            <a:r>
              <a:rPr lang="es-ES" dirty="0" smtClean="0"/>
              <a:t>Utilizar </a:t>
            </a:r>
            <a:r>
              <a:rPr lang="es-ES" dirty="0"/>
              <a:t>las estrategias de marketing </a:t>
            </a:r>
            <a:r>
              <a:rPr lang="es-ES" dirty="0" smtClean="0"/>
              <a:t>y comunicación </a:t>
            </a:r>
            <a:r>
              <a:rPr lang="es-ES" dirty="0"/>
              <a:t>empresarial</a:t>
            </a:r>
          </a:p>
          <a:p>
            <a:r>
              <a:rPr lang="es-ES" dirty="0" smtClean="0"/>
              <a:t>Actuar </a:t>
            </a:r>
            <a:r>
              <a:rPr lang="es-ES" dirty="0"/>
              <a:t>con responsabilidad social y </a:t>
            </a:r>
            <a:r>
              <a:rPr lang="es-ES" dirty="0" smtClean="0"/>
              <a:t>sentido ético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34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b="1" dirty="0"/>
              <a:t>Metodologías de </a:t>
            </a:r>
            <a:r>
              <a:rPr lang="es-ES" b="1" dirty="0" smtClean="0"/>
              <a:t>éxito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400" b="1" dirty="0" smtClean="0"/>
              <a:t>Aprendizaje por proyectos</a:t>
            </a:r>
          </a:p>
          <a:p>
            <a:pPr algn="r"/>
            <a:r>
              <a:rPr lang="es-ES" sz="2400" b="1" dirty="0" smtClean="0"/>
              <a:t>Aprendizaje basado en problemas</a:t>
            </a:r>
          </a:p>
          <a:p>
            <a:pPr algn="r"/>
            <a:r>
              <a:rPr lang="es-ES" sz="2400" b="1" dirty="0" smtClean="0"/>
              <a:t>Aprendizaje colaborativo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617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Aprendizaje </a:t>
            </a:r>
            <a:r>
              <a:rPr lang="es-ES" smtClean="0"/>
              <a:t>por proyectos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s-ES" dirty="0" smtClean="0"/>
              <a:t>En esta estrategia de enseñanza el  alumnado </a:t>
            </a:r>
            <a:r>
              <a:rPr lang="es-ES" b="1" u="sng" dirty="0" smtClean="0"/>
              <a:t>planea, implementa y evalúa proyectos</a:t>
            </a:r>
            <a:r>
              <a:rPr lang="es-ES" dirty="0" smtClean="0"/>
              <a:t> que tienen aplicación en el mundo real más allá del aula de clase, a través de actividades interdisciplinares. </a:t>
            </a:r>
          </a:p>
          <a:p>
            <a:pPr marL="68580" indent="0" algn="r">
              <a:buNone/>
            </a:pPr>
            <a:endParaRPr lang="es-ES" i="1" dirty="0" smtClean="0"/>
          </a:p>
          <a:p>
            <a:pPr marL="68580" indent="0" algn="r">
              <a:buNone/>
            </a:pPr>
            <a:r>
              <a:rPr lang="es-ES" i="1" dirty="0" smtClean="0"/>
              <a:t>Se aprende construyendo </a:t>
            </a:r>
          </a:p>
          <a:p>
            <a:pPr marL="68580" indent="0" algn="r">
              <a:buNone/>
            </a:pPr>
            <a:r>
              <a:rPr lang="es-ES" i="1" dirty="0"/>
              <a:t>n</a:t>
            </a:r>
            <a:r>
              <a:rPr lang="es-ES" i="1" dirty="0" smtClean="0"/>
              <a:t>uevas ideas basadas en </a:t>
            </a:r>
          </a:p>
          <a:p>
            <a:pPr marL="68580" indent="0" algn="r">
              <a:buNone/>
            </a:pPr>
            <a:r>
              <a:rPr lang="es-ES" i="1" dirty="0"/>
              <a:t>c</a:t>
            </a:r>
            <a:r>
              <a:rPr lang="es-ES" i="1" dirty="0" smtClean="0"/>
              <a:t>onocimientos previos  </a:t>
            </a:r>
            <a:endParaRPr lang="es-E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381251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4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056900" cy="405767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Selección </a:t>
            </a:r>
            <a:r>
              <a:rPr lang="es-ES" dirty="0"/>
              <a:t>del proyecto </a:t>
            </a:r>
          </a:p>
          <a:p>
            <a:r>
              <a:rPr lang="es-ES" dirty="0" smtClean="0"/>
              <a:t>Hilos conductores: Fundamentos</a:t>
            </a:r>
            <a:r>
              <a:rPr lang="es-ES" dirty="0"/>
              <a:t>, motivos y razones para diseñar un </a:t>
            </a:r>
            <a:r>
              <a:rPr lang="es-ES" dirty="0" smtClean="0"/>
              <a:t>proyecto. </a:t>
            </a:r>
            <a:endParaRPr lang="es-ES" dirty="0"/>
          </a:p>
          <a:p>
            <a:r>
              <a:rPr lang="es-ES" dirty="0" smtClean="0"/>
              <a:t>Objetivos </a:t>
            </a:r>
            <a:r>
              <a:rPr lang="es-ES" dirty="0"/>
              <a:t>de aprendizaje: </a:t>
            </a:r>
            <a:endParaRPr lang="es-ES" dirty="0" smtClean="0"/>
          </a:p>
          <a:p>
            <a:pPr lvl="1">
              <a:buFontTx/>
              <a:buChar char="-"/>
            </a:pPr>
            <a:r>
              <a:rPr lang="es-ES" dirty="0" smtClean="0"/>
              <a:t>¿</a:t>
            </a:r>
            <a:r>
              <a:rPr lang="es-ES" dirty="0"/>
              <a:t>qué queremos que </a:t>
            </a:r>
            <a:r>
              <a:rPr lang="es-ES" dirty="0" smtClean="0"/>
              <a:t>aprendan-comprendan? (vincular a contenidos curriculares)</a:t>
            </a:r>
            <a:endParaRPr lang="es-ES" dirty="0"/>
          </a:p>
          <a:p>
            <a:pPr lvl="1">
              <a:buFontTx/>
              <a:buChar char="-"/>
            </a:pPr>
            <a:r>
              <a:rPr lang="es-ES" dirty="0" smtClean="0"/>
              <a:t>¿qué </a:t>
            </a:r>
            <a:r>
              <a:rPr lang="es-ES" dirty="0"/>
              <a:t>queremos que entrenen?. </a:t>
            </a:r>
          </a:p>
          <a:p>
            <a:r>
              <a:rPr lang="es-ES" dirty="0" smtClean="0"/>
              <a:t>Tareas </a:t>
            </a:r>
            <a:r>
              <a:rPr lang="es-ES" dirty="0"/>
              <a:t>y actividades que arrastran aprendizajes y desempeños de la competencia Aprender a Emprender. </a:t>
            </a:r>
          </a:p>
          <a:p>
            <a:r>
              <a:rPr lang="es-ES" dirty="0" smtClean="0"/>
              <a:t>Evaluación </a:t>
            </a:r>
            <a:r>
              <a:rPr lang="es-ES" dirty="0"/>
              <a:t>y predictores de éxito.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50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Aprendizaje cooperativo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s-ES" dirty="0" smtClean="0"/>
              <a:t>Basado </a:t>
            </a:r>
            <a:r>
              <a:rPr lang="es-ES" dirty="0"/>
              <a:t>en el trabajo en </a:t>
            </a:r>
            <a:r>
              <a:rPr lang="es-ES" dirty="0" smtClean="0"/>
              <a:t>equipo. </a:t>
            </a:r>
            <a:r>
              <a:rPr lang="es-ES" dirty="0"/>
              <a:t>Incluye diversas y numerosas técnicas en las </a:t>
            </a:r>
            <a:r>
              <a:rPr lang="es-ES" dirty="0" smtClean="0"/>
              <a:t>que </a:t>
            </a:r>
          </a:p>
          <a:p>
            <a:pPr marL="68580" indent="0">
              <a:buNone/>
            </a:pPr>
            <a:r>
              <a:rPr lang="es-ES" dirty="0" smtClean="0"/>
              <a:t>el alumnado trabaja </a:t>
            </a:r>
            <a:r>
              <a:rPr lang="es-ES" dirty="0"/>
              <a:t>conjuntamente para lograr determinados objetivos </a:t>
            </a: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comunes </a:t>
            </a:r>
            <a:r>
              <a:rPr lang="es-ES" dirty="0"/>
              <a:t>de los que </a:t>
            </a:r>
            <a:r>
              <a:rPr lang="es-ES" dirty="0" smtClean="0"/>
              <a:t>son</a:t>
            </a:r>
          </a:p>
          <a:p>
            <a:pPr marL="68580" indent="0">
              <a:buNone/>
            </a:pPr>
            <a:r>
              <a:rPr lang="es-ES" dirty="0" smtClean="0"/>
              <a:t> </a:t>
            </a:r>
            <a:r>
              <a:rPr lang="es-ES" dirty="0"/>
              <a:t>responsables </a:t>
            </a:r>
            <a:r>
              <a:rPr lang="es-ES" dirty="0" smtClean="0"/>
              <a:t>todos </a:t>
            </a:r>
          </a:p>
          <a:p>
            <a:pPr marL="68580" indent="0">
              <a:buNone/>
            </a:pPr>
            <a:r>
              <a:rPr lang="es-ES" dirty="0" smtClean="0"/>
              <a:t>los </a:t>
            </a:r>
            <a:r>
              <a:rPr lang="es-ES" dirty="0"/>
              <a:t>miembros </a:t>
            </a: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del </a:t>
            </a:r>
            <a:r>
              <a:rPr lang="es-ES" dirty="0"/>
              <a:t>equipo.</a:t>
            </a:r>
          </a:p>
        </p:txBody>
      </p:sp>
      <p:pic>
        <p:nvPicPr>
          <p:cNvPr id="2050" name="Picture 2" descr="http://t0.gstatic.com/images?q=tbn:ANd9GcQLyRg4i0lNTwZh2auLFVBJmRRQpv5EQm7AVTLR2Dh7YXDrL4k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550814" cy="25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Competencias que </a:t>
            </a:r>
            <a:r>
              <a:rPr lang="es-ES" dirty="0" smtClean="0"/>
              <a:t>puede </a:t>
            </a:r>
            <a:r>
              <a:rPr lang="es-ES" dirty="0"/>
              <a:t>desarrollar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276872"/>
            <a:ext cx="7641413" cy="417646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Búsqueda</a:t>
            </a:r>
            <a:r>
              <a:rPr lang="es-ES" dirty="0"/>
              <a:t>, selección, organización y valoración de la información.</a:t>
            </a:r>
          </a:p>
          <a:p>
            <a:r>
              <a:rPr lang="es-ES" dirty="0" smtClean="0"/>
              <a:t>Comprensión de conceptos abstractos</a:t>
            </a:r>
            <a:endParaRPr lang="es-ES" dirty="0"/>
          </a:p>
          <a:p>
            <a:r>
              <a:rPr lang="es-ES" dirty="0" smtClean="0"/>
              <a:t>Adaptación </a:t>
            </a:r>
            <a:r>
              <a:rPr lang="es-ES" dirty="0"/>
              <a:t>y aplicación de conocimientos a situaciones reales.</a:t>
            </a:r>
          </a:p>
          <a:p>
            <a:r>
              <a:rPr lang="es-ES" dirty="0" smtClean="0"/>
              <a:t>Resolución </a:t>
            </a:r>
            <a:r>
              <a:rPr lang="es-ES" dirty="0"/>
              <a:t>creativa de problemas.</a:t>
            </a:r>
          </a:p>
          <a:p>
            <a:r>
              <a:rPr lang="es-ES" dirty="0" smtClean="0"/>
              <a:t>Resumir </a:t>
            </a:r>
            <a:r>
              <a:rPr lang="es-ES" dirty="0"/>
              <a:t>y sintetizar.</a:t>
            </a:r>
          </a:p>
          <a:p>
            <a:r>
              <a:rPr lang="es-ES" dirty="0" smtClean="0"/>
              <a:t>Expresión </a:t>
            </a:r>
            <a:r>
              <a:rPr lang="es-ES" dirty="0"/>
              <a:t>oral.</a:t>
            </a:r>
          </a:p>
          <a:p>
            <a:r>
              <a:rPr lang="es-ES" dirty="0" smtClean="0"/>
              <a:t>Habilidades </a:t>
            </a:r>
            <a:r>
              <a:rPr lang="es-ES" dirty="0"/>
              <a:t>interpersonales: desempeño de roles (liderazgo, organizador, etc.) y expresar acuerdos y desacuerdos, resolver conflictos, trabajar conjuntamente, mostrar respeto, etc.</a:t>
            </a:r>
          </a:p>
          <a:p>
            <a:r>
              <a:rPr lang="es-ES" dirty="0" smtClean="0"/>
              <a:t>Organización/gestión </a:t>
            </a:r>
            <a:r>
              <a:rPr lang="es-ES" dirty="0"/>
              <a:t>personal: planificación </a:t>
            </a:r>
            <a:r>
              <a:rPr lang="es-ES" dirty="0" smtClean="0"/>
              <a:t>de </a:t>
            </a:r>
            <a:r>
              <a:rPr lang="es-ES" dirty="0"/>
              <a:t>tiempos, distribución de tareas, etc.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11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Aprendizaje basado en problemas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una metodología centrada en el aprendizaje, en la investigación y reflexión que siguen los alumnos para llegar a una solución ante un problema planteado por el profesor.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857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8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Competencias que desarrolla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/>
          <a:lstStyle/>
          <a:p>
            <a:r>
              <a:rPr lang="es-ES" dirty="0" smtClean="0"/>
              <a:t>Resolución </a:t>
            </a:r>
            <a:r>
              <a:rPr lang="es-ES" dirty="0"/>
              <a:t>de problemas</a:t>
            </a:r>
          </a:p>
          <a:p>
            <a:r>
              <a:rPr lang="es-ES" dirty="0" smtClean="0"/>
              <a:t>Toma </a:t>
            </a:r>
            <a:r>
              <a:rPr lang="es-ES" dirty="0"/>
              <a:t>de decisiones</a:t>
            </a:r>
          </a:p>
          <a:p>
            <a:r>
              <a:rPr lang="es-ES" dirty="0" smtClean="0"/>
              <a:t>Trabajo </a:t>
            </a:r>
            <a:r>
              <a:rPr lang="es-ES" dirty="0"/>
              <a:t>en equipo</a:t>
            </a:r>
          </a:p>
          <a:p>
            <a:r>
              <a:rPr lang="es-ES" dirty="0" smtClean="0"/>
              <a:t>Habilidades </a:t>
            </a:r>
            <a:r>
              <a:rPr lang="es-ES" dirty="0"/>
              <a:t>de comunicación (argumentación y presentación de la información)</a:t>
            </a:r>
          </a:p>
          <a:p>
            <a:r>
              <a:rPr lang="es-ES" dirty="0" smtClean="0"/>
              <a:t>Desarrollo </a:t>
            </a:r>
            <a:r>
              <a:rPr lang="es-ES" dirty="0"/>
              <a:t>de actitudes y valores: precisión, revisión, tolerancia…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31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6942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CONOCEMOS LOS CAMINOS…. PROCESO EN CADA CENTRO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323652"/>
            <a:ext cx="7776864" cy="4057676"/>
          </a:xfrm>
        </p:spPr>
        <p:txBody>
          <a:bodyPr>
            <a:normAutofit fontScale="92500" lnSpcReduction="10000"/>
          </a:bodyPr>
          <a:lstStyle/>
          <a:p>
            <a:r>
              <a:rPr lang="es-ES" sz="2600" dirty="0"/>
              <a:t>Concretar el concepto de cultura emprendedora acorde a nuestro proyecto de centro.</a:t>
            </a:r>
          </a:p>
          <a:p>
            <a:r>
              <a:rPr lang="es-ES" sz="2600" dirty="0"/>
              <a:t>Identificar las competencias y acciones que se realizan habitualmente en el centro y que más contribuyen al fomento de la cultura emprendedora.</a:t>
            </a:r>
          </a:p>
          <a:p>
            <a:r>
              <a:rPr lang="es-ES" sz="2600" dirty="0"/>
              <a:t>Valorar el grado de importancia de desarrollar cada una de las competencias propuestas en cada asignatura y en cada ciclo del sistema educativo.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47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La competencia de aprender a emprender</a:t>
            </a:r>
            <a:endParaRPr lang="es-ES" sz="2000" dirty="0"/>
          </a:p>
          <a:p>
            <a:pPr lvl="0"/>
            <a:r>
              <a:rPr lang="es-ES" dirty="0"/>
              <a:t>Indicadores y descriptores</a:t>
            </a:r>
            <a:endParaRPr lang="es-ES" sz="2000" dirty="0"/>
          </a:p>
          <a:p>
            <a:pPr lvl="0"/>
            <a:r>
              <a:rPr lang="es-ES" dirty="0" smtClean="0"/>
              <a:t>Metodologías </a:t>
            </a:r>
            <a:r>
              <a:rPr lang="es-ES" dirty="0"/>
              <a:t>de </a:t>
            </a:r>
            <a:r>
              <a:rPr lang="es-ES" dirty="0" smtClean="0"/>
              <a:t>éxito</a:t>
            </a:r>
          </a:p>
          <a:p>
            <a:pPr lvl="0"/>
            <a:r>
              <a:rPr lang="es-ES" dirty="0" smtClean="0"/>
              <a:t>Programas</a:t>
            </a:r>
            <a:endParaRPr lang="es-ES" sz="2000" dirty="0"/>
          </a:p>
          <a:p>
            <a:pPr lvl="0"/>
            <a:r>
              <a:rPr lang="es-ES" dirty="0" smtClean="0"/>
              <a:t>Valor </a:t>
            </a:r>
            <a:r>
              <a:rPr lang="es-ES" dirty="0"/>
              <a:t>identitario en las cooperativas de </a:t>
            </a:r>
            <a:r>
              <a:rPr lang="es-ES" dirty="0" smtClean="0"/>
              <a:t>enseñanza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315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…..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Identificar los programas existentes que más contribuyen al desarrollo de las principales competencias y se acercan a los objetivos del centro.</a:t>
            </a:r>
          </a:p>
          <a:p>
            <a:r>
              <a:rPr lang="es-ES" dirty="0"/>
              <a:t>Adaptar los programas y actividades a la propia idiosincrasia y realidad.</a:t>
            </a:r>
          </a:p>
          <a:p>
            <a:r>
              <a:rPr lang="es-ES" dirty="0"/>
              <a:t>Diseñar el proceso de implantación de los programas o acciones.</a:t>
            </a:r>
          </a:p>
          <a:p>
            <a:r>
              <a:rPr lang="es-ES" dirty="0"/>
              <a:t>Diseñar el sistema de evaluación de los programas.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087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Nos ponemos en marcha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91366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El CR y equipo directivo aprueban y apoyan  iniciar acciones emprendedoras. </a:t>
            </a:r>
          </a:p>
          <a:p>
            <a:r>
              <a:rPr lang="es-ES" dirty="0"/>
              <a:t>Se presenta al claustro pidiendo su implicación.</a:t>
            </a:r>
          </a:p>
          <a:p>
            <a:r>
              <a:rPr lang="es-ES" dirty="0"/>
              <a:t>Se nombra una coordinación de emprendedores.</a:t>
            </a:r>
          </a:p>
          <a:p>
            <a:r>
              <a:rPr lang="es-ES" dirty="0"/>
              <a:t>Se decide quién, cómo y qué programa se acomete.</a:t>
            </a:r>
          </a:p>
          <a:p>
            <a:r>
              <a:rPr lang="es-ES" dirty="0"/>
              <a:t>Se presenta al alumnado quien debe manifestar su voluntad de participar.</a:t>
            </a:r>
          </a:p>
          <a:p>
            <a:r>
              <a:rPr lang="es-ES" dirty="0"/>
              <a:t>Se presenta a las familias y se pide su colaboración.</a:t>
            </a:r>
          </a:p>
          <a:p>
            <a:r>
              <a:rPr lang="es-ES" dirty="0"/>
              <a:t>Y ahora… a aprender haciendo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32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Programas educativos</a:t>
            </a:r>
            <a:endParaRPr lang="es-ES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s-ES" b="1" dirty="0" smtClean="0"/>
          </a:p>
          <a:p>
            <a:pPr algn="r"/>
            <a:r>
              <a:rPr lang="es-ES" b="1" dirty="0" smtClean="0"/>
              <a:t>Casi todas las autonomías han elaborado sus propios planes. </a:t>
            </a:r>
          </a:p>
          <a:p>
            <a:pPr algn="r"/>
            <a:r>
              <a:rPr lang="es-ES" b="1" dirty="0" smtClean="0"/>
              <a:t>A título de ejemplo citaremos algunos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346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Valnalón Educa</a:t>
            </a:r>
            <a:endParaRPr lang="es-ES" dirty="0"/>
          </a:p>
        </p:txBody>
      </p:sp>
      <p:pic>
        <p:nvPicPr>
          <p:cNvPr id="1026" name="Picture 2" descr="C:\Users\Rafael\Pictures\Screenshots\Captura de pantalla (1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28" y="2924944"/>
            <a:ext cx="5171467" cy="29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75656" y="2204864"/>
            <a:ext cx="507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http://www.valnaloneduca.com/</a:t>
            </a:r>
          </a:p>
        </p:txBody>
      </p:sp>
    </p:spTree>
    <p:extLst>
      <p:ext uri="{BB962C8B-B14F-4D97-AF65-F5344CB8AC3E}">
        <p14:creationId xmlns:p14="http://schemas.microsoft.com/office/powerpoint/2010/main" val="3495126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 EME, Emprender en Mi Escuela</a:t>
            </a:r>
          </a:p>
          <a:p>
            <a:r>
              <a:rPr lang="es-ES" dirty="0"/>
              <a:t> </a:t>
            </a:r>
            <a:r>
              <a:rPr lang="es-ES" dirty="0" smtClean="0"/>
              <a:t>EMC</a:t>
            </a:r>
            <a:r>
              <a:rPr lang="es-ES" dirty="0"/>
              <a:t>, Una Empresa en Mi Centro</a:t>
            </a:r>
          </a:p>
          <a:p>
            <a:r>
              <a:rPr lang="es-ES" dirty="0"/>
              <a:t> </a:t>
            </a:r>
            <a:r>
              <a:rPr lang="es-ES" dirty="0" smtClean="0"/>
              <a:t>JES</a:t>
            </a:r>
            <a:r>
              <a:rPr lang="es-ES" dirty="0"/>
              <a:t>, Jóvenes Emprendedores Sociales</a:t>
            </a:r>
          </a:p>
          <a:p>
            <a:r>
              <a:rPr lang="es-ES" dirty="0"/>
              <a:t>  </a:t>
            </a:r>
            <a:r>
              <a:rPr lang="es-ES" dirty="0" smtClean="0"/>
              <a:t>PETIT</a:t>
            </a:r>
            <a:r>
              <a:rPr lang="es-ES" dirty="0"/>
              <a:t>, Proyecto Educativo de Tecnología, Innovación y Trabajo</a:t>
            </a:r>
          </a:p>
          <a:p>
            <a:r>
              <a:rPr lang="es-ES" dirty="0"/>
              <a:t>  </a:t>
            </a:r>
            <a:r>
              <a:rPr lang="es-ES" dirty="0" smtClean="0"/>
              <a:t>EJE</a:t>
            </a:r>
            <a:r>
              <a:rPr lang="es-ES" dirty="0"/>
              <a:t>, Empresa Joven Europea</a:t>
            </a:r>
          </a:p>
          <a:p>
            <a:r>
              <a:rPr lang="es-ES" dirty="0"/>
              <a:t>  </a:t>
            </a:r>
            <a:r>
              <a:rPr lang="es-ES" dirty="0" smtClean="0"/>
              <a:t>TMP</a:t>
            </a:r>
            <a:r>
              <a:rPr lang="es-ES" dirty="0"/>
              <a:t>, Taller para emprender</a:t>
            </a:r>
          </a:p>
          <a:p>
            <a:r>
              <a:rPr lang="es-ES" dirty="0"/>
              <a:t>  </a:t>
            </a:r>
            <a:r>
              <a:rPr lang="es-ES" dirty="0" smtClean="0"/>
              <a:t>No </a:t>
            </a:r>
            <a:r>
              <a:rPr lang="es-ES" dirty="0"/>
              <a:t>nos cuentes películas</a:t>
            </a:r>
          </a:p>
          <a:p>
            <a:r>
              <a:rPr lang="es-ES" dirty="0"/>
              <a:t>  </a:t>
            </a:r>
            <a:r>
              <a:rPr lang="es-ES" dirty="0" smtClean="0"/>
              <a:t>EIE</a:t>
            </a:r>
            <a:r>
              <a:rPr lang="es-ES" dirty="0"/>
              <a:t>, Empresa e Iniciativa Emprendedora</a:t>
            </a:r>
          </a:p>
        </p:txBody>
      </p:sp>
    </p:spTree>
    <p:extLst>
      <p:ext uri="{BB962C8B-B14F-4D97-AF65-F5344CB8AC3E}">
        <p14:creationId xmlns:p14="http://schemas.microsoft.com/office/powerpoint/2010/main" val="336441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Plan de Fomento de la Cultura Emprendedora</a:t>
            </a:r>
          </a:p>
        </p:txBody>
      </p:sp>
      <p:pic>
        <p:nvPicPr>
          <p:cNvPr id="2050" name="Picture 2" descr="C:\Users\Rafael\Pictures\Screenshots\Captura de pantalla (1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28" y="2744272"/>
            <a:ext cx="6356916" cy="35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21328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http://www.juntadeandalucia.es/AndaluciaEmprende/miniempresaeducativa/ </a:t>
            </a:r>
          </a:p>
        </p:txBody>
      </p:sp>
    </p:spTree>
    <p:extLst>
      <p:ext uri="{BB962C8B-B14F-4D97-AF65-F5344CB8AC3E}">
        <p14:creationId xmlns:p14="http://schemas.microsoft.com/office/powerpoint/2010/main" val="128139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Educación emprendedora en   </a:t>
            </a:r>
            <a:br>
              <a:rPr lang="es-ES_tradnl" b="1" dirty="0" smtClean="0"/>
            </a:br>
            <a:r>
              <a:rPr lang="es-ES_tradnl" b="1" dirty="0" smtClean="0"/>
              <a:t>  Andalucía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323652"/>
            <a:ext cx="4392489" cy="35089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s-ES" b="1" dirty="0" smtClean="0">
                <a:solidFill>
                  <a:srgbClr val="002060"/>
                </a:solidFill>
              </a:rPr>
              <a:t>-   </a:t>
            </a:r>
            <a:r>
              <a:rPr lang="es-ES" dirty="0" err="1" smtClean="0">
                <a:solidFill>
                  <a:srgbClr val="002060"/>
                </a:solidFill>
              </a:rPr>
              <a:t>Miniempresas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Educativas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smtClean="0">
                <a:solidFill>
                  <a:srgbClr val="002060"/>
                </a:solidFill>
              </a:rPr>
              <a:t>- Jóvenes </a:t>
            </a:r>
            <a:r>
              <a:rPr lang="es-ES" dirty="0">
                <a:solidFill>
                  <a:srgbClr val="002060"/>
                </a:solidFill>
              </a:rPr>
              <a:t>Creadores en el </a:t>
            </a:r>
            <a:r>
              <a:rPr lang="es-ES" dirty="0" smtClean="0">
                <a:solidFill>
                  <a:srgbClr val="002060"/>
                </a:solidFill>
              </a:rPr>
              <a:t>Aula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dirty="0" err="1" smtClean="0">
                <a:solidFill>
                  <a:srgbClr val="002060"/>
                </a:solidFill>
              </a:rPr>
              <a:t>ComunicAcción</a:t>
            </a:r>
            <a:endParaRPr lang="es-E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</a:rPr>
              <a:t>Educación </a:t>
            </a:r>
            <a:r>
              <a:rPr lang="es-ES" dirty="0">
                <a:solidFill>
                  <a:srgbClr val="002060"/>
                </a:solidFill>
              </a:rPr>
              <a:t>Económica y </a:t>
            </a:r>
            <a:r>
              <a:rPr lang="es-ES" dirty="0" smtClean="0">
                <a:solidFill>
                  <a:srgbClr val="002060"/>
                </a:solidFill>
              </a:rPr>
              <a:t>Financiera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</a:rPr>
              <a:t>Andalucía Profundiza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dirty="0" err="1" smtClean="0">
                <a:solidFill>
                  <a:srgbClr val="002060"/>
                </a:solidFill>
              </a:rPr>
              <a:t>Emprendejoven</a:t>
            </a:r>
            <a:endParaRPr lang="es-E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</a:rPr>
              <a:t>Simulador </a:t>
            </a:r>
            <a:r>
              <a:rPr lang="es-ES" dirty="0">
                <a:solidFill>
                  <a:srgbClr val="002060"/>
                </a:solidFill>
              </a:rPr>
              <a:t>empresarial HIPATIA </a:t>
            </a:r>
            <a:r>
              <a:rPr lang="es-ES" dirty="0" smtClean="0">
                <a:solidFill>
                  <a:srgbClr val="002060"/>
                </a:solidFill>
              </a:rPr>
              <a:t>(software </a:t>
            </a:r>
            <a:r>
              <a:rPr lang="es-ES" dirty="0">
                <a:solidFill>
                  <a:srgbClr val="002060"/>
                </a:solidFill>
              </a:rPr>
              <a:t>de simulación para </a:t>
            </a:r>
            <a:r>
              <a:rPr lang="es-ES" dirty="0" smtClean="0">
                <a:solidFill>
                  <a:srgbClr val="002060"/>
                </a:solidFill>
              </a:rPr>
              <a:t>FP)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Imagen 6" descr="DSC0667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8333" r="3612"/>
          <a:stretch>
            <a:fillRect/>
          </a:stretch>
        </p:blipFill>
        <p:spPr bwMode="auto">
          <a:xfrm>
            <a:off x="5004048" y="2565400"/>
            <a:ext cx="3672409" cy="30654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69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Égida - 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3249450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3404"/>
            <a:ext cx="220154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32068"/>
            <a:ext cx="1719580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34206"/>
            <a:ext cx="19573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59" y="3568352"/>
            <a:ext cx="20796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10800000" flipV="1">
            <a:off x="755576" y="498639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Empresas </a:t>
            </a:r>
            <a:r>
              <a:rPr lang="es-ES" dirty="0"/>
              <a:t>andaluzas desde la responsabilidad social empresarial patrocinan y/o apadrinan a cooperativas escolares, actuando como modelo, guiándolas y acompañándolas  en la creación y en la gestión.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00225" y="1329321"/>
            <a:ext cx="2817908" cy="87890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657326" y="3244334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AULA PLANETA</a:t>
            </a:r>
          </a:p>
        </p:txBody>
      </p:sp>
    </p:spTree>
    <p:extLst>
      <p:ext uri="{BB962C8B-B14F-4D97-AF65-F5344CB8AC3E}">
        <p14:creationId xmlns:p14="http://schemas.microsoft.com/office/powerpoint/2010/main" val="2727691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Extremadura</a:t>
            </a:r>
            <a:endParaRPr lang="es-ES" b="1" dirty="0"/>
          </a:p>
        </p:txBody>
      </p:sp>
      <p:pic>
        <p:nvPicPr>
          <p:cNvPr id="3074" name="Picture 2" descr="C:\Users\Rafael\Pictures\Screenshots\Captura de pantalla (13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28" y="2780928"/>
            <a:ext cx="6356916" cy="37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8" y="2132857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http://culturaemprendedora.extremaduraempresarial.es./</a:t>
            </a:r>
          </a:p>
        </p:txBody>
      </p:sp>
    </p:spTree>
    <p:extLst>
      <p:ext uri="{BB962C8B-B14F-4D97-AF65-F5344CB8AC3E}">
        <p14:creationId xmlns:p14="http://schemas.microsoft.com/office/powerpoint/2010/main" val="1321358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Galicia</a:t>
            </a:r>
            <a:endParaRPr lang="es-ES" dirty="0"/>
          </a:p>
        </p:txBody>
      </p:sp>
      <p:pic>
        <p:nvPicPr>
          <p:cNvPr id="4098" name="Picture 2" descr="C:\Users\Rafael\Pictures\Screenshots\Captura de pantalla (14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1" y="2852936"/>
            <a:ext cx="702940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8" y="220486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http://www.edu.xunta.es/fp/eduemprende</a:t>
            </a:r>
          </a:p>
        </p:txBody>
      </p:sp>
    </p:spTree>
    <p:extLst>
      <p:ext uri="{BB962C8B-B14F-4D97-AF65-F5344CB8AC3E}">
        <p14:creationId xmlns:p14="http://schemas.microsoft.com/office/powerpoint/2010/main" val="45662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72172"/>
            <a:ext cx="3444200" cy="373347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44934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EMPRENDER…palabra mágica…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323652"/>
            <a:ext cx="7209249" cy="3508977"/>
          </a:xfrm>
        </p:spPr>
        <p:txBody>
          <a:bodyPr/>
          <a:lstStyle/>
          <a:p>
            <a:pPr marL="68580" indent="0">
              <a:buNone/>
            </a:pPr>
            <a:r>
              <a:rPr lang="es-ES" sz="3200" dirty="0" smtClean="0"/>
              <a:t>Espíritu emprendedor,</a:t>
            </a:r>
            <a:endParaRPr lang="es-ES" sz="3200" dirty="0"/>
          </a:p>
          <a:p>
            <a:pPr marL="68580" indent="0">
              <a:buNone/>
            </a:pPr>
            <a:r>
              <a:rPr lang="es-ES" sz="3200" dirty="0" smtClean="0"/>
              <a:t>Iniciativa emprendedora, </a:t>
            </a:r>
          </a:p>
          <a:p>
            <a:pPr marL="68580" indent="0">
              <a:buNone/>
            </a:pPr>
            <a:r>
              <a:rPr lang="es-ES" sz="3200" dirty="0" smtClean="0"/>
              <a:t>Cultura emprendedora,</a:t>
            </a:r>
          </a:p>
          <a:p>
            <a:pPr marL="68580" indent="0">
              <a:buNone/>
            </a:pPr>
            <a:r>
              <a:rPr lang="es-ES" sz="3200" dirty="0" smtClean="0"/>
              <a:t>Emprendimiento,</a:t>
            </a:r>
          </a:p>
          <a:p>
            <a:pPr marL="68580" indent="0">
              <a:buNone/>
            </a:pPr>
            <a:r>
              <a:rPr lang="es-ES" sz="3200" dirty="0" smtClean="0"/>
              <a:t>Cultura empresarial.</a:t>
            </a:r>
          </a:p>
          <a:p>
            <a:pPr marL="6858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83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Valor </a:t>
            </a:r>
            <a:r>
              <a:rPr lang="es-ES" b="1" dirty="0"/>
              <a:t>identitario en las cooperativas de enseñanza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es-ES" b="1" dirty="0" smtClean="0"/>
          </a:p>
          <a:p>
            <a:pPr algn="r"/>
            <a:r>
              <a:rPr lang="es-ES" b="1" dirty="0" smtClean="0"/>
              <a:t>En su momento ya demostramos que fuimos emprendedores al poner en marcha nuestras cooperativas de enseñanza, ahora debemos poner en valor esa experiencia emprendedora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5201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164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027664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IDENTIDAD COOPERATIVA </a:t>
            </a:r>
            <a:r>
              <a:rPr lang="es-ES" dirty="0"/>
              <a:t>EN LAS COOPERATIVAS DE ENSEÑANZA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323652"/>
            <a:ext cx="7209249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sz="3200" dirty="0"/>
              <a:t>Nuestra identificación </a:t>
            </a:r>
            <a:r>
              <a:rPr lang="es-ES" sz="3200" dirty="0" smtClean="0"/>
              <a:t> como Cooperativas de enseñanza supone diferenciarnos de</a:t>
            </a:r>
          </a:p>
          <a:p>
            <a:pPr marL="68580" indent="0">
              <a:buNone/>
            </a:pPr>
            <a:r>
              <a:rPr lang="es-ES" sz="3200" dirty="0"/>
              <a:t>o</a:t>
            </a:r>
            <a:r>
              <a:rPr lang="es-ES" sz="3200" dirty="0" smtClean="0"/>
              <a:t>tro tipo de centros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837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89857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Con esfuerzo, siempre encontramos un  camino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4057676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pPr marL="68580" indent="0" algn="r">
              <a:buNone/>
            </a:pPr>
            <a:r>
              <a:rPr lang="es-ES" b="1" dirty="0" smtClean="0"/>
              <a:t>GRACIAS POR SU ATENCIÓN</a:t>
            </a:r>
          </a:p>
          <a:p>
            <a:pPr marL="68580" indent="0" algn="r">
              <a:buNone/>
            </a:pPr>
            <a:r>
              <a:rPr lang="es-ES" b="1" dirty="0" smtClean="0"/>
              <a:t>Rafael Moreno Hernández (2013)</a:t>
            </a:r>
          </a:p>
          <a:p>
            <a:endParaRPr lang="es-ES" dirty="0"/>
          </a:p>
        </p:txBody>
      </p:sp>
      <p:pic>
        <p:nvPicPr>
          <p:cNvPr id="1025" name="Picture 1" descr="C:\Users\Rafael\Desktop\Atrévete a actuar _ Senén Barro - Google Drive_files\pub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0610"/>
            <a:ext cx="6307950" cy="33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5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EL ESPÍRITU EMPRENDEDOR ES </a:t>
            </a:r>
            <a:r>
              <a:rPr lang="es-ES" dirty="0"/>
              <a:t>…..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323652"/>
            <a:ext cx="3024452" cy="3841652"/>
          </a:xfrm>
        </p:spPr>
        <p:txBody>
          <a:bodyPr/>
          <a:lstStyle/>
          <a:p>
            <a:pPr marL="68580" indent="0">
              <a:buNone/>
            </a:pPr>
            <a:r>
              <a:rPr lang="es-ES" dirty="0"/>
              <a:t>"La </a:t>
            </a:r>
            <a:r>
              <a:rPr lang="es-ES" b="1" dirty="0"/>
              <a:t>competencia clave de futuro</a:t>
            </a:r>
            <a:r>
              <a:rPr lang="es-ES" dirty="0"/>
              <a:t>, porque los que pueden innovar también son capaces de hacer un mejor mundo. </a:t>
            </a: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"(</a:t>
            </a:r>
            <a:r>
              <a:rPr lang="es-ES" dirty="0" err="1"/>
              <a:t>Lotte</a:t>
            </a:r>
            <a:r>
              <a:rPr lang="es-ES" dirty="0"/>
              <a:t> </a:t>
            </a:r>
            <a:r>
              <a:rPr lang="es-ES" dirty="0" err="1"/>
              <a:t>Darsøe</a:t>
            </a:r>
            <a:r>
              <a:rPr lang="es-ES" dirty="0"/>
              <a:t>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3974827" cy="28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CULTURA EMPRENDEDORA Y SISTEMA EDUCATIVO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/>
          <a:lstStyle/>
          <a:p>
            <a:pPr marL="68580" indent="0">
              <a:buNone/>
            </a:pPr>
            <a:r>
              <a:rPr lang="es-ES" sz="3200" dirty="0" smtClean="0"/>
              <a:t>No se trata de llevar un discurso empresarial a la escuela, sino hablar de valores base de la cultura emprendedora: </a:t>
            </a:r>
            <a:r>
              <a:rPr lang="es-ES" sz="3200" b="1" dirty="0" smtClean="0"/>
              <a:t>creatividad, autonomía, iniciativa, responsabilidad, afrontar riesgos</a:t>
            </a:r>
            <a:r>
              <a:rPr lang="es-ES" sz="3200" dirty="0" smtClean="0"/>
              <a:t>, </a:t>
            </a:r>
            <a:r>
              <a:rPr lang="es-ES" sz="3200" b="1" dirty="0" smtClean="0"/>
              <a:t>innovación</a:t>
            </a:r>
            <a:r>
              <a:rPr lang="es-ES" sz="3200" dirty="0" smtClean="0"/>
              <a:t>……</a:t>
            </a:r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10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</a:t>
            </a:r>
            <a:r>
              <a:rPr lang="es-ES" dirty="0"/>
              <a:t>competencia de aprender a emprender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056900" cy="36976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s-ES" b="1" dirty="0" smtClean="0"/>
              <a:t>Habilidad de </a:t>
            </a:r>
            <a:r>
              <a:rPr lang="es-ES" b="1" dirty="0"/>
              <a:t>la persona para transformar las ideas en actos. </a:t>
            </a:r>
            <a:endParaRPr lang="es-ES" b="1" dirty="0" smtClean="0"/>
          </a:p>
          <a:p>
            <a:pPr marL="68580" indent="0" algn="r">
              <a:buNone/>
            </a:pPr>
            <a:r>
              <a:rPr lang="es-ES" dirty="0" smtClean="0"/>
              <a:t>Está </a:t>
            </a:r>
            <a:r>
              <a:rPr lang="es-ES" dirty="0"/>
              <a:t>relacionado con la </a:t>
            </a:r>
            <a:r>
              <a:rPr lang="es-ES" dirty="0" smtClean="0"/>
              <a:t>creatividad</a:t>
            </a:r>
            <a:r>
              <a:rPr lang="es-ES" dirty="0"/>
              <a:t>, la innovación y la asunción de riesgos, así como con la habilidad para </a:t>
            </a:r>
            <a:r>
              <a:rPr lang="es-ES" dirty="0" smtClean="0"/>
              <a:t>planificar </a:t>
            </a:r>
            <a:r>
              <a:rPr lang="es-ES" dirty="0"/>
              <a:t>y gestionar proyectos con el fin de alcanzar objetivos. </a:t>
            </a: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En </a:t>
            </a:r>
            <a:r>
              <a:rPr lang="es-ES" dirty="0"/>
              <a:t>esta </a:t>
            </a:r>
            <a:r>
              <a:rPr lang="es-ES" dirty="0" smtClean="0"/>
              <a:t>competencia se </a:t>
            </a:r>
            <a:r>
              <a:rPr lang="es-ES" dirty="0"/>
              <a:t>apoyan todas las personas en la vida cotidiana, en casa y en la </a:t>
            </a:r>
            <a:r>
              <a:rPr lang="es-ES" dirty="0" smtClean="0"/>
              <a:t>sociedad.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64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/>
              <a:t>Indicadores y </a:t>
            </a:r>
            <a:r>
              <a:rPr lang="es-ES" b="1" dirty="0" smtClean="0"/>
              <a:t>descriptores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420888"/>
            <a:ext cx="7488832" cy="3528392"/>
          </a:xfrm>
        </p:spPr>
        <p:txBody>
          <a:bodyPr>
            <a:normAutofit fontScale="92500"/>
          </a:bodyPr>
          <a:lstStyle/>
          <a:p>
            <a:pPr lvl="1"/>
            <a:endParaRPr lang="es-ES" sz="4000" dirty="0" smtClean="0"/>
          </a:p>
          <a:p>
            <a:pPr lvl="1"/>
            <a:r>
              <a:rPr lang="es-ES" sz="4000" dirty="0" smtClean="0"/>
              <a:t> Autonomía </a:t>
            </a:r>
            <a:r>
              <a:rPr lang="es-ES" sz="4000" dirty="0"/>
              <a:t>personal</a:t>
            </a:r>
          </a:p>
          <a:p>
            <a:pPr lvl="1"/>
            <a:r>
              <a:rPr lang="es-ES" sz="4000" dirty="0" smtClean="0"/>
              <a:t> Liderazgo</a:t>
            </a:r>
            <a:endParaRPr lang="es-ES" sz="4000" dirty="0"/>
          </a:p>
          <a:p>
            <a:pPr lvl="1"/>
            <a:r>
              <a:rPr lang="es-ES" sz="4000" dirty="0" smtClean="0"/>
              <a:t> Innovación</a:t>
            </a:r>
            <a:endParaRPr lang="es-ES" sz="4000" dirty="0"/>
          </a:p>
          <a:p>
            <a:pPr lvl="1"/>
            <a:r>
              <a:rPr lang="es-ES" sz="4000" dirty="0" smtClean="0"/>
              <a:t> Habilidades </a:t>
            </a:r>
            <a:r>
              <a:rPr lang="es-ES" sz="4000" dirty="0"/>
              <a:t>empresariales</a:t>
            </a:r>
          </a:p>
          <a:p>
            <a:pPr marL="6858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32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Autonomía personal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Desarrollar </a:t>
            </a:r>
            <a:r>
              <a:rPr lang="es-ES" dirty="0"/>
              <a:t>la autoestima y la confianza básica</a:t>
            </a:r>
          </a:p>
          <a:p>
            <a:r>
              <a:rPr lang="es-ES" dirty="0" smtClean="0"/>
              <a:t>Potenciar </a:t>
            </a:r>
            <a:r>
              <a:rPr lang="es-ES" dirty="0"/>
              <a:t>la motivación de logro y el </a:t>
            </a:r>
            <a:r>
              <a:rPr lang="es-ES" dirty="0" smtClean="0"/>
              <a:t>espíritu de </a:t>
            </a:r>
            <a:r>
              <a:rPr lang="es-ES" dirty="0"/>
              <a:t>superación</a:t>
            </a:r>
          </a:p>
          <a:p>
            <a:r>
              <a:rPr lang="es-ES" dirty="0" smtClean="0"/>
              <a:t>Ser </a:t>
            </a:r>
            <a:r>
              <a:rPr lang="es-ES" dirty="0"/>
              <a:t>responsable y asumir las </a:t>
            </a:r>
            <a:r>
              <a:rPr lang="es-ES" dirty="0" smtClean="0"/>
              <a:t>consecuencias de </a:t>
            </a:r>
            <a:r>
              <a:rPr lang="es-ES" dirty="0"/>
              <a:t>sus propias acciones</a:t>
            </a:r>
          </a:p>
          <a:p>
            <a:r>
              <a:rPr lang="es-ES" dirty="0" smtClean="0"/>
              <a:t>Gestionar </a:t>
            </a:r>
            <a:r>
              <a:rPr lang="es-ES" dirty="0"/>
              <a:t>de forma eficaz el trabajo</a:t>
            </a:r>
          </a:p>
          <a:p>
            <a:r>
              <a:rPr lang="es-ES" dirty="0" smtClean="0"/>
              <a:t>Tomar </a:t>
            </a:r>
            <a:r>
              <a:rPr lang="es-ES" dirty="0"/>
              <a:t>decisiones y resolver problemas</a:t>
            </a:r>
          </a:p>
        </p:txBody>
      </p:sp>
    </p:spTree>
    <p:extLst>
      <p:ext uri="{BB962C8B-B14F-4D97-AF65-F5344CB8AC3E}">
        <p14:creationId xmlns:p14="http://schemas.microsoft.com/office/powerpoint/2010/main" val="6270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Liderazgo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Manejar las habilidades de comunicación </a:t>
            </a:r>
            <a:r>
              <a:rPr lang="es-ES" dirty="0" smtClean="0"/>
              <a:t>y negociación</a:t>
            </a:r>
            <a:endParaRPr lang="es-ES" dirty="0"/>
          </a:p>
          <a:p>
            <a:r>
              <a:rPr lang="es-ES" dirty="0" smtClean="0"/>
              <a:t>Promover </a:t>
            </a:r>
            <a:r>
              <a:rPr lang="es-ES" dirty="0"/>
              <a:t>y dirigir el trabajo en equipo</a:t>
            </a:r>
          </a:p>
          <a:p>
            <a:r>
              <a:rPr lang="es-ES" dirty="0" smtClean="0"/>
              <a:t>Asumir </a:t>
            </a:r>
            <a:r>
              <a:rPr lang="es-ES" dirty="0"/>
              <a:t>riesgos</a:t>
            </a:r>
          </a:p>
          <a:p>
            <a:r>
              <a:rPr lang="es-ES" dirty="0" smtClean="0"/>
              <a:t>Mostrar </a:t>
            </a:r>
            <a:r>
              <a:rPr lang="es-ES" dirty="0"/>
              <a:t>energía y entusiasmo</a:t>
            </a:r>
          </a:p>
          <a:p>
            <a:r>
              <a:rPr lang="es-ES" dirty="0" smtClean="0"/>
              <a:t>Influir </a:t>
            </a:r>
            <a:r>
              <a:rPr lang="es-ES" dirty="0"/>
              <a:t>positivamente en los demás y </a:t>
            </a:r>
            <a:r>
              <a:rPr lang="es-ES" dirty="0" smtClean="0"/>
              <a:t>generar implicación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28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417</TotalTime>
  <Words>1076</Words>
  <Application>Microsoft Office PowerPoint</Application>
  <PresentationFormat>Presentación en pantalla (4:3)</PresentationFormat>
  <Paragraphs>167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Austin</vt:lpstr>
      <vt:lpstr>PROGRAMAS Y METODOLOGÍAS PARA APRENDER A EMPRENDER</vt:lpstr>
      <vt:lpstr>Contenidos</vt:lpstr>
      <vt:lpstr>EMPRENDER…palabra mágica…</vt:lpstr>
      <vt:lpstr>EL ESPÍRITU EMPRENDEDOR ES …..</vt:lpstr>
      <vt:lpstr>CULTURA EMPRENDEDORA Y SISTEMA EDUCATIVO</vt:lpstr>
      <vt:lpstr>La competencia de aprender a emprender</vt:lpstr>
      <vt:lpstr>Indicadores y descriptores</vt:lpstr>
      <vt:lpstr>Autonomía personal</vt:lpstr>
      <vt:lpstr>Liderazgo</vt:lpstr>
      <vt:lpstr>Innovación</vt:lpstr>
      <vt:lpstr>Habilidades empresariales</vt:lpstr>
      <vt:lpstr>Metodologías de éxito</vt:lpstr>
      <vt:lpstr>Aprendizaje por proyectos</vt:lpstr>
      <vt:lpstr>Proceso</vt:lpstr>
      <vt:lpstr>Aprendizaje cooperativo</vt:lpstr>
      <vt:lpstr>Competencias que puede desarrollar</vt:lpstr>
      <vt:lpstr>Aprendizaje basado en problemas</vt:lpstr>
      <vt:lpstr>Competencias que desarrolla</vt:lpstr>
      <vt:lpstr>CONOCEMOS LOS CAMINOS…. PROCESO EN CADA CENTRO</vt:lpstr>
      <vt:lpstr>…..</vt:lpstr>
      <vt:lpstr>Nos ponemos en marcha</vt:lpstr>
      <vt:lpstr>Programas educativos</vt:lpstr>
      <vt:lpstr>Valnalón Educa</vt:lpstr>
      <vt:lpstr>Proyectos</vt:lpstr>
      <vt:lpstr>Plan de Fomento de la Cultura Emprendedora</vt:lpstr>
      <vt:lpstr>Educación emprendedora en      Andalucía</vt:lpstr>
      <vt:lpstr>Proyecto Égida - </vt:lpstr>
      <vt:lpstr>Extremadura</vt:lpstr>
      <vt:lpstr>Galicia</vt:lpstr>
      <vt:lpstr>Valor identitario en las cooperativas de enseñanza</vt:lpstr>
      <vt:lpstr>IDENTIDAD COOPERATIVA EN LAS COOPERATIVAS DE ENSEÑANZA</vt:lpstr>
      <vt:lpstr>Con esfuerzo, siempre encontramos un  camino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Y METODOLOGÍAS PARA EMPRENDER A EMPRENDER</dc:title>
  <dc:creator>Rafael Moreno Hernandez</dc:creator>
  <cp:lastModifiedBy>pepe</cp:lastModifiedBy>
  <cp:revision>25</cp:revision>
  <dcterms:created xsi:type="dcterms:W3CDTF">2013-09-23T10:25:03Z</dcterms:created>
  <dcterms:modified xsi:type="dcterms:W3CDTF">2013-10-18T10:50:44Z</dcterms:modified>
</cp:coreProperties>
</file>